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59" r:id="rId6"/>
    <p:sldId id="276" r:id="rId7"/>
    <p:sldId id="277" r:id="rId8"/>
    <p:sldId id="278" r:id="rId9"/>
    <p:sldId id="261" r:id="rId10"/>
    <p:sldId id="279" r:id="rId11"/>
    <p:sldId id="280" r:id="rId12"/>
    <p:sldId id="262" r:id="rId13"/>
    <p:sldId id="263" r:id="rId14"/>
    <p:sldId id="264" r:id="rId15"/>
    <p:sldId id="265" r:id="rId16"/>
    <p:sldId id="281" r:id="rId17"/>
    <p:sldId id="266" r:id="rId18"/>
    <p:sldId id="283" r:id="rId19"/>
    <p:sldId id="282" r:id="rId20"/>
    <p:sldId id="284" r:id="rId21"/>
    <p:sldId id="285" r:id="rId22"/>
    <p:sldId id="289" r:id="rId23"/>
    <p:sldId id="297" r:id="rId24"/>
    <p:sldId id="290" r:id="rId25"/>
    <p:sldId id="296" r:id="rId26"/>
    <p:sldId id="295" r:id="rId27"/>
    <p:sldId id="291" r:id="rId28"/>
    <p:sldId id="292" r:id="rId29"/>
    <p:sldId id="293" r:id="rId30"/>
    <p:sldId id="294" r:id="rId31"/>
    <p:sldId id="269" r:id="rId32"/>
    <p:sldId id="288" r:id="rId33"/>
    <p:sldId id="287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F42CD9-917A-4F01-8AAD-AE0E8A10C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FC3A2E-8098-4D0A-B449-A301190C8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8BA999-7A34-48F1-A096-75C912935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E4BC61-73B1-4D19-AD1F-E0A4D10B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57B7B5-89D4-4446-9E64-7526DD02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25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460DB7-45A7-4F1C-9E96-16247AA56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C59D23-C421-41BC-9F22-248FF4FE5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B90671-3875-4485-BF9B-A2105FAB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53BE63-E6B4-4734-B5AD-7C97BD83D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A529CD-92DF-4ECD-AAFA-179152363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694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34317B8-9835-4E2B-94B9-2F46AF4248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66EB67-6915-4091-AE13-EA967807E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C28093-1405-4F97-BE24-866E6ED1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44C5D5-73E1-4A2F-87BF-532460ED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24A4D7-0CEB-4242-9349-BBA9041D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010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DC5BF-0A3F-4517-82FE-0D61EEE8F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2D0029-CE68-48B9-B961-A33BBABC5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24DF8F-B58A-4D0A-BAEC-F2D603830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56B877-CC71-4484-AD6C-E4A47BB5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33B269-529E-4257-A86F-AD447434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222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D5ED6-D11A-423B-AAAF-BD95E2761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1BFCA3-14E2-40CD-AFDB-16582F3AF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12F3A-03BF-4A10-946C-3BDF37834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8DE748-C94A-49E2-89C8-82756530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3C3A3-FC7E-4EE3-B6FC-3322E2294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941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A4EA3-4715-4F2D-804B-35CF1548D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FC915B-162E-40A2-B02C-D59C12AAB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347B55-7A2B-4F3A-BEB3-ED8208A71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55F225-57A3-4449-866D-EB32CA98C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C5EF1F-BC16-4A4A-B718-D276AE44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043AA2-8925-453B-8B1F-9701D599B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416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E029E-D020-46AB-A845-7FEFBFEC1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295655-8D4A-4F22-8CC0-5F0ADD5DE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56249E-66EF-4AE1-B478-4A096F495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FE1F73B-43F5-4487-BB90-5C21E8AB4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77405A-76CA-403C-9D10-39069A792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B7B9525-FD19-488A-BD5A-FDF7E0358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A38F9B5-DB1E-4AC0-AB27-86D356225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A1003B-2838-483B-A866-DFD9CC56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69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802AF-A590-4541-A5FD-74D23D2AA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770BC9-650B-43C1-8E1A-790221C2D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9F057-B9A9-463B-9716-1D1A914D9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60EE34-8B0B-4D32-AB3A-08C586C1A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154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AF1B1A-2B76-4D3F-9757-B82258AD5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B55437-72DA-4CE4-98F8-B1DC2070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4AAE7E-B4C3-4AEC-9BDE-3AAE926C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1910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0FF9A0-AFE4-48E2-A2E4-764820FCC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C16E9B-E12B-4847-9406-4361C74AA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E0697D-513A-46C0-8AAB-B7BF7D133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28E899-F8D3-42CA-A508-D3ED599B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47BC3E-FE18-4722-9EFC-3EE8FC39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839788-F2D1-4988-AD57-DCE0D468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179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99EBE8-D915-4F22-8CF2-8A50FA02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B7EC9DC-3DB7-41F9-B583-7D628D52C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A4E656-E06E-4EB6-947A-61423B0EB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52BF3E-17D3-4E44-BE9F-1F24586E7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D035CA-568D-42CA-B361-4C8E43DAF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B4BDBB-F7A6-47DA-B58F-F928447E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907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7F5AD0-0027-49BC-AC24-1B6E30471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EECD67-0E06-4E6D-95C5-38FC202A0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E93734-2CAB-43A2-AD1E-9565B02D2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6FCE7-733F-48E7-A4AF-C819E0085EB3}" type="datetimeFigureOut">
              <a:rPr lang="fr-BE" smtClean="0"/>
              <a:t>10-04-2019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969988-BB47-4505-AD71-661EC0ADC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89F2B-582D-4591-8C90-27C300C11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03CF-83FA-4CE0-8E35-89E3231F7B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31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be/url?sa=t&amp;rct=j&amp;q=&amp;esrc=s&amp;source=web&amp;cd=1&amp;cad=rja&amp;uact=8&amp;ved=2ahUKEwjv8-nn3MXhAhVIaVAKHYnXB_YQFjAAegQIARAC&amp;url=https%3A%2F%2Falfresco.uclouvain.be%2Falfresco%2Fservice%2Fguest%2FstreamDownload%2Fworkspace%2FSpacesStore%2F4045e92d-8702-4992-96b1-1652ac0cffda%2FVoss%252011-06-13.pdf%3Fguest%3Dtrue&amp;usg=AOvVaw20fyViYyk5nDDFglsDS3Kd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1X0is3-9s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20757-DF28-4AD3-9AEF-B4220FE9B6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BE" sz="13800" b="1" dirty="0"/>
              <a:t>OPEN SPACE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C6CC40-9A60-4530-AD16-5AA4CBDB7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BE" sz="19200" b="1" dirty="0"/>
              <a:t>Cédric  Radosavljevic</a:t>
            </a:r>
          </a:p>
          <a:p>
            <a:r>
              <a:rPr lang="fr-BE" sz="19200" b="1" dirty="0"/>
              <a:t>04/04/2019</a:t>
            </a:r>
          </a:p>
          <a:p>
            <a:endParaRPr lang="fr-BE" dirty="0"/>
          </a:p>
          <a:p>
            <a:endParaRPr lang="fr-BE" dirty="0"/>
          </a:p>
          <a:p>
            <a:r>
              <a:rPr lang="fr-BE" sz="16000" dirty="0"/>
              <a:t>OSP – TAO – AFI</a:t>
            </a:r>
            <a:r>
              <a:rPr lang="fr-BE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772018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A959C-F2DC-48FE-AFE4-E427EE19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3|	Espaces de bureaux – Evolution historique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2C8C9E-48A9-455F-B147-3D87F944C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43" y="2000177"/>
            <a:ext cx="3559126" cy="4041849"/>
          </a:xfrm>
        </p:spPr>
        <p:txBody>
          <a:bodyPr>
            <a:normAutofit/>
          </a:bodyPr>
          <a:lstStyle/>
          <a:p>
            <a:endParaRPr lang="fr-BE" b="1" dirty="0">
              <a:sym typeface="Wingdings" panose="05000000000000000000" pitchFamily="2" charset="2"/>
            </a:endParaRPr>
          </a:p>
          <a:p>
            <a:r>
              <a:rPr lang="fr-BE" b="1" dirty="0">
                <a:sym typeface="Wingdings" panose="05000000000000000000" pitchFamily="2" charset="2"/>
              </a:rPr>
              <a:t>Moines copistes au Moyen Âge</a:t>
            </a:r>
          </a:p>
          <a:p>
            <a:r>
              <a:rPr lang="fr-BE" b="1" dirty="0">
                <a:sym typeface="Wingdings" panose="05000000000000000000" pitchFamily="2" charset="2"/>
              </a:rPr>
              <a:t>Travaillaient dans des « scriptoriums »</a:t>
            </a:r>
          </a:p>
        </p:txBody>
      </p:sp>
    </p:spTree>
    <p:extLst>
      <p:ext uri="{BB962C8B-B14F-4D97-AF65-F5344CB8AC3E}">
        <p14:creationId xmlns:p14="http://schemas.microsoft.com/office/powerpoint/2010/main" val="749626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A959C-F2DC-48FE-AFE4-E427EE19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3|	Espaces de bureaux – Evolution historique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2C8C9E-48A9-455F-B147-3D87F944C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71" y="2141537"/>
            <a:ext cx="6063177" cy="4351338"/>
          </a:xfrm>
        </p:spPr>
        <p:txBody>
          <a:bodyPr>
            <a:normAutofit lnSpcReduction="10000"/>
          </a:bodyPr>
          <a:lstStyle/>
          <a:p>
            <a:r>
              <a:rPr lang="fr-BE" b="1" dirty="0">
                <a:sym typeface="Wingdings" panose="05000000000000000000" pitchFamily="2" charset="2"/>
              </a:rPr>
              <a:t>Notaires à partir du XIIIème siècle</a:t>
            </a:r>
          </a:p>
          <a:p>
            <a:r>
              <a:rPr lang="fr-BE" b="1" dirty="0">
                <a:sym typeface="Wingdings" panose="05000000000000000000" pitchFamily="2" charset="2"/>
              </a:rPr>
              <a:t>Développement du système bancaire à partir du XIXème siècle</a:t>
            </a:r>
          </a:p>
          <a:p>
            <a:r>
              <a:rPr lang="fr-BE" b="1" dirty="0">
                <a:sym typeface="Wingdings" panose="05000000000000000000" pitchFamily="2" charset="2"/>
              </a:rPr>
              <a:t>Augmentation des besoins en espaces tertiaires</a:t>
            </a:r>
          </a:p>
          <a:p>
            <a:r>
              <a:rPr lang="fr-BE" b="1" dirty="0">
                <a:sym typeface="Wingdings" panose="05000000000000000000" pitchFamily="2" charset="2"/>
              </a:rPr>
              <a:t>Gratte-ciels</a:t>
            </a:r>
          </a:p>
          <a:p>
            <a:r>
              <a:rPr lang="fr-BE" b="1" dirty="0">
                <a:sym typeface="Wingdings" panose="05000000000000000000" pitchFamily="2" charset="2"/>
              </a:rPr>
              <a:t>Quartiers d’affaires</a:t>
            </a:r>
          </a:p>
          <a:p>
            <a:pPr marL="0" indent="0">
              <a:buNone/>
            </a:pPr>
            <a:endParaRPr lang="fr-BE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b="1" dirty="0">
                <a:sym typeface="Wingdings" panose="05000000000000000000" pitchFamily="2" charset="2"/>
              </a:rPr>
              <a:t> </a:t>
            </a:r>
            <a:r>
              <a:rPr lang="fr-BE" sz="3200" b="1" dirty="0">
                <a:sym typeface="Wingdings" panose="05000000000000000000" pitchFamily="2" charset="2"/>
              </a:rPr>
              <a:t>Espaces de travail ouverts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441750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52C446-028D-4D43-AFE6-4CFB58A3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4|	Aménagements d’open </a:t>
            </a:r>
            <a:r>
              <a:rPr lang="fr-BE" b="1" dirty="0" err="1"/>
              <a:t>spaces</a:t>
            </a:r>
            <a:endParaRPr lang="fr-BE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951178-A2E2-4BF6-9C39-10C6669A8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41037" cy="4351338"/>
          </a:xfrm>
        </p:spPr>
        <p:txBody>
          <a:bodyPr>
            <a:normAutofit fontScale="92500" lnSpcReduction="10000"/>
          </a:bodyPr>
          <a:lstStyle/>
          <a:p>
            <a:r>
              <a:rPr lang="fr-BE" b="1" dirty="0"/>
              <a:t>Pools de bureaux</a:t>
            </a:r>
          </a:p>
          <a:p>
            <a:pPr lvl="1"/>
            <a:r>
              <a:rPr lang="fr-BE" b="1" dirty="0"/>
              <a:t>Administrations, banques, sièges sociaux : Etats-Unis fin 19</a:t>
            </a:r>
            <a:r>
              <a:rPr lang="fr-BE" b="1" baseline="30000" dirty="0"/>
              <a:t>ème</a:t>
            </a:r>
            <a:r>
              <a:rPr lang="fr-BE" b="1" dirty="0"/>
              <a:t> XIXème siècle, puis Europe </a:t>
            </a:r>
            <a:r>
              <a:rPr lang="fr-BE" b="1" dirty="0">
                <a:sym typeface="Wingdings" panose="05000000000000000000" pitchFamily="2" charset="2"/>
              </a:rPr>
              <a:t>début XXème siècle</a:t>
            </a:r>
            <a:endParaRPr lang="fr-BE" b="1" dirty="0"/>
          </a:p>
          <a:p>
            <a:pPr lvl="1"/>
            <a:r>
              <a:rPr lang="fr-BE" b="1" dirty="0"/>
              <a:t>Optique taylorienne : tâches découpées, standardisées, spécialisées et contrôlées = </a:t>
            </a:r>
            <a:r>
              <a:rPr lang="fr-BE" b="1" dirty="0">
                <a:sym typeface="Wingdings" panose="05000000000000000000" pitchFamily="2" charset="2"/>
              </a:rPr>
              <a:t> C</a:t>
            </a:r>
            <a:r>
              <a:rPr lang="fr-BE" b="1" dirty="0"/>
              <a:t>omme les ouvriers des chaines de productions </a:t>
            </a:r>
            <a:r>
              <a:rPr lang="fr-BE" b="1" dirty="0">
                <a:sym typeface="Wingdings" panose="05000000000000000000" pitchFamily="2" charset="2"/>
              </a:rPr>
              <a:t></a:t>
            </a:r>
            <a:r>
              <a:rPr lang="fr-BE" b="1" dirty="0"/>
              <a:t> Optimiser le rendement</a:t>
            </a:r>
          </a:p>
          <a:p>
            <a:pPr lvl="1"/>
            <a:r>
              <a:rPr lang="fr-BE" b="1" dirty="0"/>
              <a:t>Grandes pièces rectangulaires avec des rangées de bureaux serrés : facilite la surveillance des employés par les chefs d’équipe</a:t>
            </a:r>
          </a:p>
          <a:p>
            <a:pPr lvl="1"/>
            <a:r>
              <a:rPr lang="fr-BE" b="1" dirty="0"/>
              <a:t>Superficie restreinte par employés</a:t>
            </a:r>
          </a:p>
          <a:p>
            <a:pPr lvl="1"/>
            <a:r>
              <a:rPr lang="fr-BE" b="1" dirty="0"/>
              <a:t>Pas de zone privatisée</a:t>
            </a:r>
          </a:p>
          <a:p>
            <a:pPr lvl="1"/>
            <a:r>
              <a:rPr lang="fr-BE" b="1" dirty="0"/>
              <a:t>Contrôle visuel et social </a:t>
            </a:r>
            <a:r>
              <a:rPr lang="fr-BE" b="1" dirty="0">
                <a:sym typeface="Wingdings" panose="05000000000000000000" pitchFamily="2" charset="2"/>
              </a:rPr>
              <a:t> respect de la discipline</a:t>
            </a:r>
          </a:p>
          <a:p>
            <a:pPr marL="457200" lvl="1" indent="0">
              <a:buNone/>
            </a:pPr>
            <a:endParaRPr lang="fr-BE" b="1" dirty="0">
              <a:sym typeface="Wingdings" panose="05000000000000000000" pitchFamily="2" charset="2"/>
            </a:endParaRPr>
          </a:p>
          <a:p>
            <a:r>
              <a:rPr lang="fr-BE" b="1" dirty="0">
                <a:sym typeface="Wingdings" panose="05000000000000000000" pitchFamily="2" charset="2"/>
              </a:rPr>
              <a:t>…. En combinaison avec des bureaux individuels cloisonnés pour les cadres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689333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DDD804-6C4B-4CFA-BD4A-B37FC263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4|	Aménagement d’open </a:t>
            </a:r>
            <a:r>
              <a:rPr lang="fr-BE" b="1" dirty="0" err="1"/>
              <a:t>spaces</a:t>
            </a:r>
            <a:endParaRPr lang="fr-BE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085D39-E493-4824-B308-C2B1FBFF0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b="1" dirty="0"/>
              <a:t>Bureaux paysagers</a:t>
            </a:r>
          </a:p>
          <a:p>
            <a:pPr lvl="1"/>
            <a:r>
              <a:rPr lang="fr-BE" b="1" dirty="0"/>
              <a:t>Imaginé en Allemagne années ‘60 par les frères SCHNELLE</a:t>
            </a:r>
            <a:br>
              <a:rPr lang="fr-BE" b="1" dirty="0"/>
            </a:br>
            <a:r>
              <a:rPr lang="fr-BE" b="1" dirty="0">
                <a:sym typeface="Wingdings" panose="05000000000000000000" pitchFamily="2" charset="2"/>
              </a:rPr>
              <a:t> Etats-Unis, puis Europe à partir années ‘70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Grands espaces décloisonnés et flexibles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Favorisent la communication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Optimisent la productivité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Pas d’indices hiérarchiques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Personnalisation et appropriation possible (par ex. plante verte  terme « paysager »)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Groupes en interaction rapprochés les uns des autres</a:t>
            </a:r>
          </a:p>
          <a:p>
            <a:pPr lvl="1"/>
            <a:r>
              <a:rPr lang="fr-BE" b="1" dirty="0">
                <a:sym typeface="Wingdings" panose="05000000000000000000" pitchFamily="2" charset="2"/>
              </a:rPr>
              <a:t>Armoires basses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864464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6FE56-EA42-48E0-9E8B-532FE9278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4|	Aménagement d’open </a:t>
            </a:r>
            <a:r>
              <a:rPr lang="fr-BE" b="1" dirty="0" err="1"/>
              <a:t>spaces</a:t>
            </a:r>
            <a:endParaRPr lang="fr-BE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774E09-C3AD-48B0-BC08-0CC0CB33F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b="1" dirty="0"/>
              <a:t>Bureaux semi-cloisonnés</a:t>
            </a:r>
          </a:p>
          <a:p>
            <a:endParaRPr lang="fr-BE" b="1" dirty="0"/>
          </a:p>
          <a:p>
            <a:pPr lvl="1"/>
            <a:r>
              <a:rPr lang="fr-BE" b="1" dirty="0"/>
              <a:t>Système hybride</a:t>
            </a:r>
          </a:p>
          <a:p>
            <a:pPr lvl="1"/>
            <a:r>
              <a:rPr lang="fr-BE" b="1" dirty="0"/>
              <a:t>Favorisent la communication entre un groupe</a:t>
            </a:r>
          </a:p>
          <a:p>
            <a:pPr lvl="1"/>
            <a:r>
              <a:rPr lang="fr-BE" b="1" dirty="0"/>
              <a:t>Plus d’intimité que dans bureau paysager</a:t>
            </a:r>
          </a:p>
        </p:txBody>
      </p:sp>
    </p:spTree>
    <p:extLst>
      <p:ext uri="{BB962C8B-B14F-4D97-AF65-F5344CB8AC3E}">
        <p14:creationId xmlns:p14="http://schemas.microsoft.com/office/powerpoint/2010/main" val="1586015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86FD4-92AD-46FA-B002-06C935DD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4|	Aménagement d’open </a:t>
            </a:r>
            <a:r>
              <a:rPr lang="fr-BE" b="1" dirty="0" err="1"/>
              <a:t>spaces</a:t>
            </a:r>
            <a:endParaRPr lang="fr-BE" b="1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B224275-B9CF-4F4A-ACF6-9429387DA4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949381"/>
              </p:ext>
            </p:extLst>
          </p:nvPr>
        </p:nvGraphicFramePr>
        <p:xfrm>
          <a:off x="838200" y="1825625"/>
          <a:ext cx="10515600" cy="430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98826792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185305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88803519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r-BE" dirty="0"/>
                        <a:t>Schématisation des modèles « d’open </a:t>
                      </a:r>
                      <a:r>
                        <a:rPr lang="fr-BE" dirty="0" err="1"/>
                        <a:t>spaces</a:t>
                      </a:r>
                      <a:r>
                        <a:rPr lang="fr-BE" dirty="0"/>
                        <a:t> » et enjeux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521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Schéma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Modèle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Enjeux principaux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973571"/>
                  </a:ext>
                </a:extLst>
              </a:tr>
              <a:tr h="504532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Pools de bureaux et bureaux individuels cloisonnés</a:t>
                      </a:r>
                    </a:p>
                    <a:p>
                      <a:pPr algn="ctr"/>
                      <a:endParaRPr lang="fr-B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Taylorisme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Contrôles visuel et social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Hiérarchisation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164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Bureaux paysagers</a:t>
                      </a:r>
                      <a:endParaRPr lang="fr-BE" dirty="0"/>
                    </a:p>
                    <a:p>
                      <a:endParaRPr lang="fr-BE" dirty="0"/>
                    </a:p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Productivité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Flexibilité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Appropriation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8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dirty="0"/>
                    </a:p>
                    <a:p>
                      <a:endParaRPr lang="fr-BE" dirty="0"/>
                    </a:p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Bureaux alvéoles ou</a:t>
                      </a:r>
                    </a:p>
                    <a:p>
                      <a:pPr algn="ctr"/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semi-cloisonnés</a:t>
                      </a:r>
                    </a:p>
                    <a:p>
                      <a:pPr algn="ctr"/>
                      <a:endParaRPr lang="fr-B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 entre un groupe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Intimité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076874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6689F1E3-36BD-486C-A9F3-DBEB24231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518" y="2665781"/>
            <a:ext cx="2447925" cy="9620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01A34C6-37BD-469A-B71B-E5664C883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420" y="3891404"/>
            <a:ext cx="2409825" cy="84772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CA84435-F8B6-4A36-8111-178F71D30A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1605" y="5113239"/>
            <a:ext cx="241935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03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D49A2B-4765-4557-A3E7-3CC28F09F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5|	Avantages &amp; inconvénients des</a:t>
            </a:r>
            <a:br>
              <a:rPr lang="fr-BE" b="1" dirty="0"/>
            </a:br>
            <a:r>
              <a:rPr lang="fr-BE" b="1" dirty="0"/>
              <a:t>	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C9730D-292E-4997-B38B-C23FA3A63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A partir d’une étude sociologique réalisée en 2011-2012</a:t>
            </a:r>
            <a:br>
              <a:rPr lang="fr-BE" dirty="0"/>
            </a:br>
            <a:r>
              <a:rPr lang="fr-BE" dirty="0"/>
              <a:t>Etude complète : </a:t>
            </a:r>
            <a:r>
              <a:rPr lang="fr-BE" dirty="0">
                <a:hlinkClick r:id="rId2"/>
              </a:rPr>
              <a:t>lien</a:t>
            </a:r>
            <a:r>
              <a:rPr lang="fr-BE" dirty="0"/>
              <a:t> </a:t>
            </a:r>
          </a:p>
          <a:p>
            <a:endParaRPr lang="fr-BE" dirty="0"/>
          </a:p>
          <a:p>
            <a:r>
              <a:rPr lang="fr-BE" dirty="0"/>
              <a:t>Dans une organisation « parapublique » à Bruxelles</a:t>
            </a:r>
          </a:p>
          <a:p>
            <a:endParaRPr lang="fr-BE" dirty="0"/>
          </a:p>
          <a:p>
            <a:r>
              <a:rPr lang="fr-BE" dirty="0"/>
              <a:t>Plus de 1.000 collaborateurs</a:t>
            </a:r>
          </a:p>
          <a:p>
            <a:endParaRPr lang="fr-BE" b="1" dirty="0"/>
          </a:p>
          <a:p>
            <a:r>
              <a:rPr lang="fr-BE" b="1" dirty="0"/>
              <a:t>Qui a transformé son espace de bureaux individuels et semi-ouverts en un « open </a:t>
            </a:r>
            <a:r>
              <a:rPr lang="fr-BE" b="1" dirty="0" err="1"/>
              <a:t>space</a:t>
            </a:r>
            <a:r>
              <a:rPr lang="fr-BE" b="1" dirty="0"/>
              <a:t> » paysager avec les principes</a:t>
            </a:r>
          </a:p>
          <a:p>
            <a:pPr lvl="1"/>
            <a:r>
              <a:rPr lang="fr-BE" b="1" dirty="0"/>
              <a:t>du « bureau nomade »</a:t>
            </a:r>
          </a:p>
          <a:p>
            <a:pPr lvl="1"/>
            <a:r>
              <a:rPr lang="fr-BE" b="1" dirty="0"/>
              <a:t>et du « </a:t>
            </a:r>
            <a:r>
              <a:rPr lang="fr-BE" b="1" dirty="0" err="1"/>
              <a:t>paperless</a:t>
            </a:r>
            <a:r>
              <a:rPr lang="fr-BE" b="1" dirty="0"/>
              <a:t> office »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42775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9B587-1FAA-43AD-BA5E-16512600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5.1|	Avantages des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15B42-FC17-4FD2-AF33-31063BBF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Avantages prônés par</a:t>
            </a:r>
          </a:p>
          <a:p>
            <a:endParaRPr lang="fr-BE" dirty="0"/>
          </a:p>
          <a:p>
            <a:pPr lvl="1"/>
            <a:r>
              <a:rPr lang="fr-BE" dirty="0"/>
              <a:t>Métiers en rapport avec l’aménagement des espaces de bureaux (promoteurs immobiliers, bureaux d’architecture, consultants en aménagement d’espaces intérieurs, etc.)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Dirigeants de l’organisation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Une partie du personnel avec un profil particulier (travaillent sur des « projets »)</a:t>
            </a:r>
          </a:p>
        </p:txBody>
      </p:sp>
    </p:spTree>
    <p:extLst>
      <p:ext uri="{BB962C8B-B14F-4D97-AF65-F5344CB8AC3E}">
        <p14:creationId xmlns:p14="http://schemas.microsoft.com/office/powerpoint/2010/main" val="682963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9B587-1FAA-43AD-BA5E-16512600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5.1|	Avantages des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15B42-FC17-4FD2-AF33-31063BBF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Promoteurs immobiliers = </a:t>
            </a:r>
            <a:r>
              <a:rPr lang="fr-BE" dirty="0">
                <a:sym typeface="Wingdings" panose="05000000000000000000" pitchFamily="2" charset="2"/>
              </a:rPr>
              <a:t>secteur économique influent et homogène  offre équivalente centrée sur les avantages des « open </a:t>
            </a:r>
            <a:r>
              <a:rPr lang="fr-BE" dirty="0" err="1">
                <a:sym typeface="Wingdings" panose="05000000000000000000" pitchFamily="2" charset="2"/>
              </a:rPr>
              <a:t>spaces</a:t>
            </a:r>
            <a:r>
              <a:rPr lang="fr-BE" dirty="0">
                <a:sym typeface="Wingdings" panose="05000000000000000000" pitchFamily="2" charset="2"/>
              </a:rPr>
              <a:t> »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Gains de place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Prix de l’immobilier = important poste de dépenses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Chaque employé en « open </a:t>
            </a:r>
            <a:r>
              <a:rPr lang="fr-BE" dirty="0" err="1">
                <a:sym typeface="Wingdings" panose="05000000000000000000" pitchFamily="2" charset="2"/>
              </a:rPr>
              <a:t>space</a:t>
            </a:r>
            <a:r>
              <a:rPr lang="fr-BE" dirty="0">
                <a:sym typeface="Wingdings" panose="05000000000000000000" pitchFamily="2" charset="2"/>
              </a:rPr>
              <a:t> » = 7 à 10 m² tandis qu’en espaces individuels = + 40%.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Postes de travail interchangeables et en moindre quantité que nombre d’employés</a:t>
            </a:r>
          </a:p>
        </p:txBody>
      </p:sp>
    </p:spTree>
    <p:extLst>
      <p:ext uri="{BB962C8B-B14F-4D97-AF65-F5344CB8AC3E}">
        <p14:creationId xmlns:p14="http://schemas.microsoft.com/office/powerpoint/2010/main" val="2040291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9B587-1FAA-43AD-BA5E-16512600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5.1|	Avantages des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15B42-FC17-4FD2-AF33-31063BBF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>
                <a:sym typeface="Wingdings" panose="05000000000000000000" pitchFamily="2" charset="2"/>
              </a:rPr>
              <a:t>Favorisent la circulation de l’information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Vision de base des frères SCHNELLE (création de zones)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(mais sans tenir compte des aspects symboliques et des communications informelles)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(et avantage biaisé en cas de « bureau nomade »)</a:t>
            </a:r>
          </a:p>
          <a:p>
            <a:pPr marL="0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Gomment les liens hiérarchiques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Si cadres et dirigeants sont aussi dans « l’open </a:t>
            </a:r>
            <a:r>
              <a:rPr lang="fr-BE" dirty="0" err="1">
                <a:sym typeface="Wingdings" panose="05000000000000000000" pitchFamily="2" charset="2"/>
              </a:rPr>
              <a:t>space</a:t>
            </a:r>
            <a:r>
              <a:rPr lang="fr-BE" dirty="0">
                <a:sym typeface="Wingdings" panose="05000000000000000000" pitchFamily="2" charset="2"/>
              </a:rPr>
              <a:t> »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(= ce qui n’est en partie plus le cas dans l’organisation étudiée)</a:t>
            </a:r>
          </a:p>
          <a:p>
            <a:pPr marL="0" indent="0">
              <a:buNone/>
            </a:pPr>
            <a:endParaRPr lang="fr-B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6316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0A069-B25E-4F60-9B24-DEF6249B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1|	Contexte dans lequel s’inscrivent les</a:t>
            </a:r>
            <a:br>
              <a:rPr lang="fr-BE" b="1" dirty="0"/>
            </a:br>
            <a:r>
              <a:rPr lang="fr-BE" b="1" dirty="0"/>
              <a:t>	espaces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CF58E9-D06E-414A-A69D-A4A7E4D5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0805" y="1825625"/>
            <a:ext cx="6189785" cy="4667250"/>
          </a:xfrm>
        </p:spPr>
        <p:txBody>
          <a:bodyPr>
            <a:normAutofit lnSpcReduction="10000"/>
          </a:bodyPr>
          <a:lstStyle/>
          <a:p>
            <a:r>
              <a:rPr lang="fr-BE" dirty="0"/>
              <a:t>Instantanéité des sociétés occidentales contemporaines</a:t>
            </a:r>
          </a:p>
          <a:p>
            <a:endParaRPr lang="fr-BE" dirty="0"/>
          </a:p>
          <a:p>
            <a:r>
              <a:rPr lang="fr-BE" dirty="0">
                <a:sym typeface="Wingdings" panose="05000000000000000000" pitchFamily="2" charset="2"/>
              </a:rPr>
              <a:t>Accélération de nos rythmes de vie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Accélération des processus de transformations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Politiques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Économiques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Sociales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Technologiques</a:t>
            </a:r>
          </a:p>
        </p:txBody>
      </p:sp>
    </p:spTree>
    <p:extLst>
      <p:ext uri="{BB962C8B-B14F-4D97-AF65-F5344CB8AC3E}">
        <p14:creationId xmlns:p14="http://schemas.microsoft.com/office/powerpoint/2010/main" val="906513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9B587-1FAA-43AD-BA5E-16512600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/>
              <a:t>5.1|	Avantages des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15B42-FC17-4FD2-AF33-31063BBF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>
                <a:sym typeface="Wingdings" panose="05000000000000000000" pitchFamily="2" charset="2"/>
              </a:rPr>
              <a:t>Retour d’expériences des utilisateurs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Qui ?</a:t>
            </a:r>
          </a:p>
          <a:p>
            <a:pPr lvl="2"/>
            <a:r>
              <a:rPr lang="fr-BE" dirty="0">
                <a:sym typeface="Wingdings" panose="05000000000000000000" pitchFamily="2" charset="2"/>
              </a:rPr>
              <a:t>Essentiellement jeunes travailleurs qui n’ont pas connu (longtemps) l’ancien espace de travail</a:t>
            </a:r>
          </a:p>
          <a:p>
            <a:pPr lvl="2"/>
            <a:r>
              <a:rPr lang="fr-BE" dirty="0">
                <a:sym typeface="Wingdings" panose="05000000000000000000" pitchFamily="2" charset="2"/>
              </a:rPr>
              <a:t>Travaillent sur des projets (pas beaucoup de papier, pas beaucoup de tél., beaucoup de réunions et d’e-mails)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Moderne, neuf, etc.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(màj 2019 : matériaux plastiques vieillissent très mal et rapidement démodés)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Choisissent un poste de travail (grande table, petite table, petite salle individuelle, etc.) en fonction des tâches à effecteur</a:t>
            </a:r>
          </a:p>
          <a:p>
            <a:pPr lvl="2"/>
            <a:r>
              <a:rPr lang="fr-BE" dirty="0">
                <a:sym typeface="Wingdings" panose="05000000000000000000" pitchFamily="2" charset="2"/>
              </a:rPr>
              <a:t>Importance du télétravail ! (travail de fond et analyses uniquement possibles en télétravail)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Relativement peu d’avantages mentionnés par les utilisateurs (plutôt une absence de critiques)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05623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Etude du cas pratique confirme les éléments de théorie et confirme beaucoup de préjugés</a:t>
            </a:r>
          </a:p>
          <a:p>
            <a:endParaRPr lang="fr-BE" dirty="0"/>
          </a:p>
          <a:p>
            <a:r>
              <a:rPr lang="fr-BE" dirty="0"/>
              <a:t>De la part des utilisateurs (plus de la part de collaborateurs ayant des tâches de gestion de dossier | moins de la part de chargés des projets)</a:t>
            </a:r>
          </a:p>
          <a:p>
            <a:endParaRPr lang="fr-BE" dirty="0"/>
          </a:p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4353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Plaintes concernant les conditions physiologiques (nuisances sonores et visuelles, températures inadéquates) </a:t>
            </a:r>
            <a:r>
              <a:rPr lang="fr-BE" dirty="0">
                <a:sym typeface="Wingdings" panose="05000000000000000000" pitchFamily="2" charset="2"/>
              </a:rPr>
              <a:t>problèmes de performance et déconcentration</a:t>
            </a:r>
          </a:p>
          <a:p>
            <a:r>
              <a:rPr lang="fr-BE" dirty="0">
                <a:sym typeface="Wingdings" panose="05000000000000000000" pitchFamily="2" charset="2"/>
              </a:rPr>
              <a:t>Beaucoup de passage (proximité couloir, photocopieuse, etc.)</a:t>
            </a:r>
          </a:p>
          <a:p>
            <a:r>
              <a:rPr lang="fr-BE" dirty="0">
                <a:sym typeface="Wingdings" panose="05000000000000000000" pitchFamily="2" charset="2"/>
              </a:rPr>
              <a:t>Pas d’intimité (Attention aux données confidentielles ou privées !)</a:t>
            </a:r>
          </a:p>
          <a:p>
            <a:r>
              <a:rPr lang="fr-BE" dirty="0">
                <a:sym typeface="Wingdings" panose="05000000000000000000" pitchFamily="2" charset="2"/>
              </a:rPr>
              <a:t>Bureaux partagés (par ex. se connecter chaque jour à un autre tél.) : hygiène</a:t>
            </a:r>
          </a:p>
          <a:p>
            <a:r>
              <a:rPr lang="fr-BE" dirty="0">
                <a:sym typeface="Wingdings" panose="05000000000000000000" pitchFamily="2" charset="2"/>
              </a:rPr>
              <a:t>Aucune personnalisation (photos, calendrier) : environnement stérile</a:t>
            </a:r>
          </a:p>
          <a:p>
            <a:pPr marL="0" indent="0">
              <a:buNone/>
            </a:pPr>
            <a:r>
              <a:rPr lang="fr-BE" dirty="0">
                <a:sym typeface="Wingdings" panose="05000000000000000000" pitchFamily="2" charset="2"/>
              </a:rPr>
              <a:t> STRESS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4883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Apathie (enjeu insuffisant pour quitter organisation)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Paradoxalement : isolement des autres collègues (par ex. écouteurs)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73131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Densification du nombre d’employés par mètre carré (proximité, absence d’intimité, se sentent envahis dans leur espace personnel, leur « halo »)  stress et phénomène de défense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/>
              <a:t>Pas de place</a:t>
            </a:r>
          </a:p>
          <a:p>
            <a:pPr lvl="1"/>
            <a:r>
              <a:rPr lang="fr-BE" dirty="0"/>
              <a:t>Au sens propre en cas de bureau nomade</a:t>
            </a:r>
          </a:p>
          <a:p>
            <a:pPr lvl="1"/>
            <a:r>
              <a:rPr lang="fr-BE" dirty="0"/>
              <a:t>Au sens figuré (espace non conçu pour certaines fonctions)</a:t>
            </a:r>
          </a:p>
        </p:txBody>
      </p:sp>
    </p:spTree>
    <p:extLst>
      <p:ext uri="{BB962C8B-B14F-4D97-AF65-F5344CB8AC3E}">
        <p14:creationId xmlns:p14="http://schemas.microsoft.com/office/powerpoint/2010/main" val="16539906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Travailleurs se sentent comme des « petits pions », des « robots »  espace de travail et collaborateurs = ressources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Impact négatif sur l’attachement à l’entreprise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30835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Télétravail obligatoire sinon tâches de fond et analyses pas possible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Perte de productivité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Bureau : réunions (et usine à e-mails)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Maison : travail de fond et analyses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46318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Ouverture  surveillance et contrôle social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(système panoptique non avoué !)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Dénonciations de certains comportements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à la hiérarchie (e.g. « cette semaine, il est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parti 2 fois à 15h »)</a:t>
            </a:r>
          </a:p>
        </p:txBody>
      </p:sp>
    </p:spTree>
    <p:extLst>
      <p:ext uri="{BB962C8B-B14F-4D97-AF65-F5344CB8AC3E}">
        <p14:creationId xmlns:p14="http://schemas.microsoft.com/office/powerpoint/2010/main" val="756521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Marqueurs hiérarchiques rarement abolis</a:t>
            </a:r>
          </a:p>
          <a:p>
            <a:pPr lvl="1"/>
            <a:endParaRPr lang="fr-BE" dirty="0">
              <a:sym typeface="Wingdings" panose="05000000000000000000" pitchFamily="2" charset="2"/>
            </a:endParaRPr>
          </a:p>
          <a:p>
            <a:pPr lvl="1"/>
            <a:r>
              <a:rPr lang="fr-BE" dirty="0">
                <a:sym typeface="Wingdings" panose="05000000000000000000" pitchFamily="2" charset="2"/>
              </a:rPr>
              <a:t>Cadres et dirigeants : souvent bureau individuel ou privilège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(e.g. table plus large, emplacement lumineux, etc.)</a:t>
            </a:r>
          </a:p>
        </p:txBody>
      </p:sp>
    </p:spTree>
    <p:extLst>
      <p:ext uri="{BB962C8B-B14F-4D97-AF65-F5344CB8AC3E}">
        <p14:creationId xmlns:p14="http://schemas.microsoft.com/office/powerpoint/2010/main" val="1386033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Espaces paysagers régulièrement réorganisés par les dirigeants de l’entreprise</a:t>
            </a:r>
          </a:p>
          <a:p>
            <a:endParaRPr lang="fr-BE" dirty="0"/>
          </a:p>
          <a:p>
            <a:pPr lvl="1"/>
            <a:r>
              <a:rPr lang="fr-BE" dirty="0"/>
              <a:t>Sous le couvert d’une optimalisation de la communication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Asseoir l’autorité et empêcher la formation de groupe qui résistent au management</a:t>
            </a:r>
          </a:p>
        </p:txBody>
      </p:sp>
    </p:spTree>
    <p:extLst>
      <p:ext uri="{BB962C8B-B14F-4D97-AF65-F5344CB8AC3E}">
        <p14:creationId xmlns:p14="http://schemas.microsoft.com/office/powerpoint/2010/main" val="1403252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0A069-B25E-4F60-9B24-DEF6249B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1|	Contexte dans lequel s’inscrivent les </a:t>
            </a:r>
            <a:br>
              <a:rPr lang="fr-BE" b="1" dirty="0"/>
            </a:br>
            <a:r>
              <a:rPr lang="fr-BE" b="1" dirty="0"/>
              <a:t>	espaces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CF58E9-D06E-414A-A69D-A4A7E4D5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4" y="1825625"/>
            <a:ext cx="5586046" cy="4351338"/>
          </a:xfrm>
        </p:spPr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Productivité</a:t>
            </a:r>
          </a:p>
          <a:p>
            <a:pPr marL="0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Valeur pour l’actionnaire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Recherche de bas coûts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Croyance dans les vertus d’une concurrence généralisée</a:t>
            </a:r>
          </a:p>
        </p:txBody>
      </p:sp>
    </p:spTree>
    <p:extLst>
      <p:ext uri="{BB962C8B-B14F-4D97-AF65-F5344CB8AC3E}">
        <p14:creationId xmlns:p14="http://schemas.microsoft.com/office/powerpoint/2010/main" val="2591602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B2F9-E26D-437E-81AF-671BD64F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5.2|	Critiques envers les « open </a:t>
            </a:r>
            <a:r>
              <a:rPr lang="fr-BE" b="1" dirty="0" err="1"/>
              <a:t>spaces</a:t>
            </a:r>
            <a:r>
              <a:rPr lang="fr-BE" b="1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D8675-83CC-4ACC-A5F8-27B3C9CD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R.O.I. très incertain</a:t>
            </a:r>
          </a:p>
          <a:p>
            <a:endParaRPr lang="fr-BE" dirty="0"/>
          </a:p>
          <a:p>
            <a:pPr lvl="1"/>
            <a:r>
              <a:rPr lang="fr-BE" dirty="0"/>
              <a:t>Prix de l’aménagement ou de la transformation non négligeable</a:t>
            </a:r>
          </a:p>
        </p:txBody>
      </p:sp>
    </p:spTree>
    <p:extLst>
      <p:ext uri="{BB962C8B-B14F-4D97-AF65-F5344CB8AC3E}">
        <p14:creationId xmlns:p14="http://schemas.microsoft.com/office/powerpoint/2010/main" val="2207932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F925B-90CA-4FF6-9D00-2DAB4EE11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/>
              <a:t>5.3|	Tendance actuelle - Open </a:t>
            </a:r>
            <a:r>
              <a:rPr lang="fr-BE" b="1" dirty="0" err="1"/>
              <a:t>spaces</a:t>
            </a:r>
            <a:r>
              <a:rPr lang="fr-BE" b="1" dirty="0"/>
              <a:t> évolués </a:t>
            </a:r>
            <a:br>
              <a:rPr lang="fr-BE" b="1" dirty="0"/>
            </a:br>
            <a:r>
              <a:rPr lang="fr-BE" b="1" dirty="0"/>
              <a:t>	« intelligents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429130-275C-4004-8FF1-D7FA85355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Evolution</a:t>
            </a:r>
          </a:p>
          <a:p>
            <a:endParaRPr lang="fr-BE" dirty="0"/>
          </a:p>
          <a:p>
            <a:pPr lvl="1"/>
            <a:r>
              <a:rPr lang="fr-BE" dirty="0"/>
              <a:t>Bureaux nomades</a:t>
            </a:r>
          </a:p>
          <a:p>
            <a:pPr lvl="1"/>
            <a:r>
              <a:rPr lang="fr-BE" dirty="0"/>
              <a:t>Au bureau seulement quelques jours par semaine + travail à domicile</a:t>
            </a:r>
          </a:p>
          <a:p>
            <a:pPr lvl="1"/>
            <a:r>
              <a:rPr lang="fr-BE" dirty="0"/>
              <a:t>Téléconférence (Skype)</a:t>
            </a:r>
          </a:p>
          <a:p>
            <a:pPr lvl="1"/>
            <a:r>
              <a:rPr lang="fr-BE" dirty="0"/>
              <a:t>Clean desk </a:t>
            </a:r>
            <a:r>
              <a:rPr lang="fr-BE" dirty="0" err="1"/>
              <a:t>policy</a:t>
            </a:r>
            <a:endParaRPr lang="fr-BE" dirty="0"/>
          </a:p>
          <a:p>
            <a:pPr lvl="1"/>
            <a:r>
              <a:rPr lang="fr-BE" dirty="0"/>
              <a:t>Nouveaux équipements</a:t>
            </a:r>
          </a:p>
          <a:p>
            <a:pPr lvl="1"/>
            <a:r>
              <a:rPr lang="fr-BE" dirty="0" err="1"/>
              <a:t>Paperless</a:t>
            </a:r>
            <a:r>
              <a:rPr lang="fr-BE" dirty="0"/>
              <a:t> office</a:t>
            </a:r>
          </a:p>
          <a:p>
            <a:pPr lvl="1"/>
            <a:r>
              <a:rPr lang="fr-BE" dirty="0"/>
              <a:t>Aménagements complémentaires </a:t>
            </a:r>
            <a:r>
              <a:rPr lang="fr-BE" dirty="0">
                <a:sym typeface="Wingdings" panose="05000000000000000000" pitchFamily="2" charset="2"/>
              </a:rPr>
              <a:t> Les employés se déplacent en fonction de la tâche à effectuer (maison, salle de réunion, open </a:t>
            </a:r>
            <a:r>
              <a:rPr lang="fr-BE" dirty="0" err="1">
                <a:sym typeface="Wingdings" panose="05000000000000000000" pitchFamily="2" charset="2"/>
              </a:rPr>
              <a:t>space</a:t>
            </a:r>
            <a:r>
              <a:rPr lang="fr-BE" dirty="0">
                <a:sym typeface="Wingdings" panose="05000000000000000000" pitchFamily="2" charset="2"/>
              </a:rPr>
              <a:t>, table de ping-pong, salle de sieste, etc.)</a:t>
            </a:r>
          </a:p>
        </p:txBody>
      </p:sp>
    </p:spTree>
    <p:extLst>
      <p:ext uri="{BB962C8B-B14F-4D97-AF65-F5344CB8AC3E}">
        <p14:creationId xmlns:p14="http://schemas.microsoft.com/office/powerpoint/2010/main" val="351116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F925B-90CA-4FF6-9D00-2DAB4EE11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/>
              <a:t>5.3|	Tendance actuelle - Open </a:t>
            </a:r>
            <a:r>
              <a:rPr lang="fr-BE" b="1" dirty="0" err="1"/>
              <a:t>spaces</a:t>
            </a:r>
            <a:r>
              <a:rPr lang="fr-BE" b="1" dirty="0"/>
              <a:t> évolués </a:t>
            </a:r>
            <a:br>
              <a:rPr lang="fr-BE" b="1" dirty="0"/>
            </a:br>
            <a:r>
              <a:rPr lang="fr-BE" b="1" dirty="0"/>
              <a:t>	« intelligents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429130-275C-4004-8FF1-D7FA85355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Présentée comme le « one best </a:t>
            </a:r>
            <a:r>
              <a:rPr lang="fr-BE" dirty="0" err="1">
                <a:sym typeface="Wingdings" panose="05000000000000000000" pitchFamily="2" charset="2"/>
              </a:rPr>
              <a:t>way</a:t>
            </a:r>
            <a:r>
              <a:rPr lang="fr-BE" dirty="0">
                <a:sym typeface="Wingdings" panose="05000000000000000000" pitchFamily="2" charset="2"/>
              </a:rPr>
              <a:t> »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9079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7986BF6-1D06-48C0-983C-C6B6AF07B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Merci beaucoup pour votre attention !</a:t>
            </a:r>
          </a:p>
        </p:txBody>
      </p:sp>
    </p:spTree>
    <p:extLst>
      <p:ext uri="{BB962C8B-B14F-4D97-AF65-F5344CB8AC3E}">
        <p14:creationId xmlns:p14="http://schemas.microsoft.com/office/powerpoint/2010/main" val="57088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0A069-B25E-4F60-9B24-DEF6249B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1|	Contexte dans lequel s’inscrivent les </a:t>
            </a:r>
            <a:br>
              <a:rPr lang="fr-BE" b="1" dirty="0"/>
            </a:br>
            <a:r>
              <a:rPr lang="fr-BE" b="1" dirty="0"/>
              <a:t>	espaces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CF58E9-D06E-414A-A69D-A4A7E4D5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4" y="1825625"/>
            <a:ext cx="5586046" cy="4351338"/>
          </a:xfrm>
        </p:spPr>
        <p:txBody>
          <a:bodyPr/>
          <a:lstStyle/>
          <a:p>
            <a:r>
              <a:rPr lang="fr-BE" dirty="0"/>
              <a:t>Espace de travail = « outil » tout comme</a:t>
            </a:r>
          </a:p>
          <a:p>
            <a:pPr lvl="1"/>
            <a:r>
              <a:rPr lang="fr-BE" dirty="0"/>
              <a:t>l’informatique</a:t>
            </a:r>
          </a:p>
          <a:p>
            <a:pPr lvl="1"/>
            <a:r>
              <a:rPr lang="fr-BE" dirty="0"/>
              <a:t>les technologies de communication</a:t>
            </a:r>
          </a:p>
          <a:p>
            <a:pPr lvl="1"/>
            <a:r>
              <a:rPr lang="fr-BE" dirty="0"/>
              <a:t>la structure organisationnelle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Approche alliant la performance de l’espace à celle de l’organisation</a:t>
            </a:r>
          </a:p>
          <a:p>
            <a:endParaRPr lang="fr-B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00319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A2115F-8C70-4063-AB6C-D4BD256F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2|	Espaces administratifs : une ouverture </a:t>
            </a:r>
            <a:br>
              <a:rPr lang="fr-BE" b="1" dirty="0"/>
            </a:br>
            <a:r>
              <a:rPr lang="fr-BE" b="1" dirty="0"/>
              <a:t>	préconisée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18B4F-F63C-4B1E-9FD9-63EE84186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Promoteurs immobiliers préconisent les « open </a:t>
            </a:r>
            <a:r>
              <a:rPr lang="fr-BE" dirty="0" err="1"/>
              <a:t>spaces</a:t>
            </a:r>
            <a:r>
              <a:rPr lang="fr-BE" dirty="0"/>
              <a:t> »</a:t>
            </a:r>
          </a:p>
          <a:p>
            <a:pPr lvl="1"/>
            <a:r>
              <a:rPr lang="fr-BE" dirty="0"/>
              <a:t>Nouvelles entreprises</a:t>
            </a:r>
          </a:p>
          <a:p>
            <a:pPr lvl="1"/>
            <a:r>
              <a:rPr lang="fr-BE" dirty="0"/>
              <a:t>Déménagement</a:t>
            </a:r>
          </a:p>
          <a:p>
            <a:pPr lvl="1"/>
            <a:r>
              <a:rPr lang="fr-BE" dirty="0"/>
              <a:t>Réaménagement</a:t>
            </a:r>
          </a:p>
          <a:p>
            <a:r>
              <a:rPr lang="fr-BE" dirty="0"/>
              <a:t>Combien ?</a:t>
            </a:r>
          </a:p>
          <a:p>
            <a:pPr lvl="1"/>
            <a:r>
              <a:rPr lang="fr-BE" dirty="0"/>
              <a:t>Pas de données statistiques recueillies scientifiquement</a:t>
            </a:r>
          </a:p>
          <a:p>
            <a:pPr lvl="1"/>
            <a:r>
              <a:rPr lang="fr-BE" dirty="0"/>
              <a:t>En France, de 37,5% à 60% des espaces tertiaires sont des « open </a:t>
            </a:r>
            <a:r>
              <a:rPr lang="fr-BE" dirty="0" err="1"/>
              <a:t>spaces</a:t>
            </a:r>
            <a:r>
              <a:rPr lang="fr-BE" dirty="0"/>
              <a:t> »</a:t>
            </a:r>
          </a:p>
          <a:p>
            <a:pPr lvl="1"/>
            <a:r>
              <a:rPr lang="fr-BE" dirty="0"/>
              <a:t>Par secteur :</a:t>
            </a:r>
          </a:p>
          <a:p>
            <a:pPr lvl="2"/>
            <a:r>
              <a:rPr lang="fr-BE" dirty="0"/>
              <a:t>Homogénéité par secteur</a:t>
            </a:r>
          </a:p>
          <a:p>
            <a:pPr lvl="2"/>
            <a:r>
              <a:rPr lang="fr-BE" dirty="0"/>
              <a:t>Presse et audiovisuel : 60%</a:t>
            </a:r>
          </a:p>
          <a:p>
            <a:pPr lvl="2"/>
            <a:r>
              <a:rPr lang="fr-BE" b="1" dirty="0"/>
              <a:t>Entreprises publiques et parapubliques : présence marginale</a:t>
            </a:r>
          </a:p>
        </p:txBody>
      </p:sp>
    </p:spTree>
    <p:extLst>
      <p:ext uri="{BB962C8B-B14F-4D97-AF65-F5344CB8AC3E}">
        <p14:creationId xmlns:p14="http://schemas.microsoft.com/office/powerpoint/2010/main" val="320664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A2115F-8C70-4063-AB6C-D4BD256F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2|	Espaces administratifs : une ouverture </a:t>
            </a:r>
            <a:br>
              <a:rPr lang="fr-BE" b="1" dirty="0"/>
            </a:br>
            <a:r>
              <a:rPr lang="fr-BE" b="1" dirty="0"/>
              <a:t>	préconisée… qui suscite la polémique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18B4F-F63C-4B1E-9FD9-63EE84186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Nombreux préjugés concernant les « open </a:t>
            </a:r>
            <a:r>
              <a:rPr lang="fr-BE" dirty="0" err="1"/>
              <a:t>spaces</a:t>
            </a:r>
            <a:r>
              <a:rPr lang="fr-BE" dirty="0"/>
              <a:t> »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« Open </a:t>
            </a:r>
            <a:r>
              <a:rPr lang="fr-BE" dirty="0" err="1"/>
              <a:t>spaces</a:t>
            </a:r>
            <a:r>
              <a:rPr lang="fr-BE" dirty="0"/>
              <a:t> » imposés par les dirigeants à leurs employés</a:t>
            </a:r>
          </a:p>
          <a:p>
            <a:pPr lvl="1"/>
            <a:r>
              <a:rPr lang="fr-BE" dirty="0"/>
              <a:t>Employés associés seulement dans 35% des cas à la réflexion sur  l’aménagement des espaces de bureaux</a:t>
            </a:r>
          </a:p>
          <a:p>
            <a:pPr lvl="1"/>
            <a:r>
              <a:rPr lang="fr-BE" dirty="0">
                <a:sym typeface="Wingdings" panose="05000000000000000000" pitchFamily="2" charset="2"/>
              </a:rPr>
              <a:t>Phénomène interpellant car pour 9/10 travailleurs, espace de travail a un impact sur</a:t>
            </a:r>
          </a:p>
          <a:p>
            <a:pPr lvl="2"/>
            <a:r>
              <a:rPr lang="fr-BE" sz="2400" b="1" i="1" dirty="0">
                <a:sym typeface="Wingdings" panose="05000000000000000000" pitchFamily="2" charset="2"/>
              </a:rPr>
              <a:t>la motivation</a:t>
            </a:r>
          </a:p>
          <a:p>
            <a:pPr lvl="2"/>
            <a:r>
              <a:rPr lang="fr-BE" sz="2400" b="1" i="1" dirty="0">
                <a:sym typeface="Wingdings" panose="05000000000000000000" pitchFamily="2" charset="2"/>
              </a:rPr>
              <a:t>l’efficacité</a:t>
            </a:r>
          </a:p>
          <a:p>
            <a:pPr lvl="2"/>
            <a:r>
              <a:rPr lang="fr-BE" sz="2400" b="1" i="1" dirty="0">
                <a:sym typeface="Wingdings" panose="05000000000000000000" pitchFamily="2" charset="2"/>
              </a:rPr>
              <a:t>et le moral</a:t>
            </a:r>
          </a:p>
          <a:p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221626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A2115F-8C70-4063-AB6C-D4BD256F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2|	Espaces administratifs : une ouverture </a:t>
            </a:r>
            <a:br>
              <a:rPr lang="fr-BE" b="1" dirty="0"/>
            </a:br>
            <a:r>
              <a:rPr lang="fr-BE" b="1" dirty="0"/>
              <a:t>	préconisée… qui suscite la polémique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18B4F-F63C-4B1E-9FD9-63EE84186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>
                <a:sym typeface="Wingdings" panose="05000000000000000000" pitchFamily="2" charset="2"/>
              </a:rPr>
              <a:t>Dictature du bonheur : « </a:t>
            </a:r>
            <a:r>
              <a:rPr lang="fr-BE" dirty="0" err="1">
                <a:sym typeface="Wingdings" panose="05000000000000000000" pitchFamily="2" charset="2"/>
              </a:rPr>
              <a:t>Happycratie</a:t>
            </a:r>
            <a:r>
              <a:rPr lang="fr-BE" dirty="0">
                <a:sym typeface="Wingdings" panose="05000000000000000000" pitchFamily="2" charset="2"/>
              </a:rPr>
              <a:t> »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Livre pamphlet : « l’open </a:t>
            </a:r>
            <a:r>
              <a:rPr lang="fr-BE" dirty="0" err="1">
                <a:sym typeface="Wingdings" panose="05000000000000000000" pitchFamily="2" charset="2"/>
              </a:rPr>
              <a:t>space</a:t>
            </a:r>
            <a:r>
              <a:rPr lang="fr-BE" dirty="0">
                <a:sym typeface="Wingdings" panose="05000000000000000000" pitchFamily="2" charset="2"/>
              </a:rPr>
              <a:t> m’a tuer »</a:t>
            </a:r>
            <a:br>
              <a:rPr lang="fr-BE" dirty="0">
                <a:sym typeface="Wingdings" panose="05000000000000000000" pitchFamily="2" charset="2"/>
              </a:rPr>
            </a:b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</a:rPr>
              <a:t>Extrait – « </a:t>
            </a:r>
            <a:r>
              <a:rPr lang="fr-BE" i="1" dirty="0">
                <a:sym typeface="Wingdings" panose="05000000000000000000" pitchFamily="2" charset="2"/>
              </a:rPr>
              <a:t>Fin de </a:t>
            </a:r>
            <a:r>
              <a:rPr lang="fr-FR" i="1" dirty="0">
                <a:sym typeface="Wingdings" panose="05000000000000000000" pitchFamily="2" charset="2"/>
              </a:rPr>
              <a:t>journée, c'est parti pour le ballet des contorsionnistes. </a:t>
            </a:r>
            <a:r>
              <a:rPr lang="fr-FR" b="1" i="1" dirty="0">
                <a:sym typeface="Wingdings" panose="05000000000000000000" pitchFamily="2" charset="2"/>
              </a:rPr>
              <a:t>On commence à s'observer pour voir qui sort le premier</a:t>
            </a:r>
            <a:r>
              <a:rPr lang="fr-FR" i="1" dirty="0">
                <a:sym typeface="Wingdings" panose="05000000000000000000" pitchFamily="2" charset="2"/>
              </a:rPr>
              <a:t>. C'est normal de partir. Mais quand ? Un cadre ne compte pas ses heures. »</a:t>
            </a:r>
          </a:p>
          <a:p>
            <a:endParaRPr lang="fr-BE" i="1" dirty="0">
              <a:sym typeface="Wingdings" panose="05000000000000000000" pitchFamily="2" charset="2"/>
            </a:endParaRPr>
          </a:p>
          <a:p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204786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A2115F-8C70-4063-AB6C-D4BD256F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2|	Espaces administratifs : une ouverture </a:t>
            </a:r>
            <a:br>
              <a:rPr lang="fr-BE" b="1" dirty="0"/>
            </a:br>
            <a:r>
              <a:rPr lang="fr-BE" b="1" dirty="0"/>
              <a:t>	préconisée… qui suscite la polémique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18B4F-F63C-4B1E-9FD9-63EE84186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>
                <a:sym typeface="Wingdings" panose="05000000000000000000" pitchFamily="2" charset="2"/>
              </a:rPr>
              <a:t>Extrait vidéo humoristique</a:t>
            </a:r>
            <a:br>
              <a:rPr lang="fr-BE" dirty="0">
                <a:sym typeface="Wingdings" panose="05000000000000000000" pitchFamily="2" charset="2"/>
              </a:rPr>
            </a:br>
            <a:r>
              <a:rPr lang="fr-BE" dirty="0">
                <a:sym typeface="Wingdings" panose="05000000000000000000" pitchFamily="2" charset="2"/>
                <a:hlinkClick r:id="rId2"/>
              </a:rPr>
              <a:t>https://www.youtube.com/watch?v=y1X0is3-9so</a:t>
            </a:r>
            <a:r>
              <a:rPr lang="fr-BE" dirty="0">
                <a:sym typeface="Wingdings" panose="05000000000000000000" pitchFamily="2" charset="2"/>
              </a:rPr>
              <a:t>  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BE" i="1" dirty="0">
              <a:sym typeface="Wingdings" panose="05000000000000000000" pitchFamily="2" charset="2"/>
            </a:endParaRPr>
          </a:p>
          <a:p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60619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A959C-F2DC-48FE-AFE4-E427EE19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3|	Espaces de bureaux – Evolution historique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2C8C9E-48A9-455F-B147-3D87F944C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3125" y="1916771"/>
            <a:ext cx="5782994" cy="2018666"/>
          </a:xfrm>
        </p:spPr>
        <p:txBody>
          <a:bodyPr>
            <a:normAutofit/>
          </a:bodyPr>
          <a:lstStyle/>
          <a:p>
            <a:r>
              <a:rPr lang="fr-BE" b="1" dirty="0"/>
              <a:t>Scribes en Egypte au IIIème millénaire avant J.-C.</a:t>
            </a:r>
          </a:p>
          <a:p>
            <a:r>
              <a:rPr lang="fr-BE" b="1" dirty="0">
                <a:sym typeface="Wingdings" panose="05000000000000000000" pitchFamily="2" charset="2"/>
              </a:rPr>
              <a:t>Inventeurs du bureau « nomade »</a:t>
            </a:r>
          </a:p>
          <a:p>
            <a:pPr marL="0" indent="0">
              <a:buNone/>
            </a:pPr>
            <a:endParaRPr lang="fr-B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058298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816</Words>
  <Application>Microsoft Office PowerPoint</Application>
  <PresentationFormat>Grand écran</PresentationFormat>
  <Paragraphs>227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Thème Office</vt:lpstr>
      <vt:lpstr>OPEN SPACE</vt:lpstr>
      <vt:lpstr>1| Contexte dans lequel s’inscrivent les  espaces de travail</vt:lpstr>
      <vt:lpstr>1| Contexte dans lequel s’inscrivent les   espaces de travail</vt:lpstr>
      <vt:lpstr>1| Contexte dans lequel s’inscrivent les   espaces de travail</vt:lpstr>
      <vt:lpstr>2| Espaces administratifs : une ouverture   préconisée</vt:lpstr>
      <vt:lpstr>2| Espaces administratifs : une ouverture   préconisée… qui suscite la polémique</vt:lpstr>
      <vt:lpstr>2| Espaces administratifs : une ouverture   préconisée… qui suscite la polémique</vt:lpstr>
      <vt:lpstr>2| Espaces administratifs : une ouverture   préconisée… qui suscite la polémique</vt:lpstr>
      <vt:lpstr>3| Espaces de bureaux – Evolution historique</vt:lpstr>
      <vt:lpstr>3| Espaces de bureaux – Evolution historique</vt:lpstr>
      <vt:lpstr>3| Espaces de bureaux – Evolution historique</vt:lpstr>
      <vt:lpstr>4| Aménagements d’open spaces</vt:lpstr>
      <vt:lpstr>4| Aménagement d’open spaces</vt:lpstr>
      <vt:lpstr>4| Aménagement d’open spaces</vt:lpstr>
      <vt:lpstr>4| Aménagement d’open spaces</vt:lpstr>
      <vt:lpstr>5| Avantages &amp; inconvénients des  « open spaces »</vt:lpstr>
      <vt:lpstr>5.1| Avantages des « open spaces »</vt:lpstr>
      <vt:lpstr>5.1| Avantages des « open spaces »</vt:lpstr>
      <vt:lpstr>5.1| Avantages des « open spaces »</vt:lpstr>
      <vt:lpstr>5.1| Avantages des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5.2| Critiques envers les « open spaces »</vt:lpstr>
      <vt:lpstr>5.3| Tendance actuelle - Open spaces évolués   « intelligents »</vt:lpstr>
      <vt:lpstr>5.3| Tendance actuelle - Open spaces évolués   « intelligents »</vt:lpstr>
      <vt:lpstr>Merci beaucoup pour votre attention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space</dc:title>
  <dc:creator>Cédric Radosavljevic</dc:creator>
  <cp:lastModifiedBy>Radosavljevic Cédric (100)</cp:lastModifiedBy>
  <cp:revision>46</cp:revision>
  <dcterms:created xsi:type="dcterms:W3CDTF">2019-03-24T15:01:21Z</dcterms:created>
  <dcterms:modified xsi:type="dcterms:W3CDTF">2019-04-10T14:24:02Z</dcterms:modified>
</cp:coreProperties>
</file>